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2" r:id="rId8"/>
    <p:sldId id="274" r:id="rId9"/>
    <p:sldId id="265" r:id="rId10"/>
    <p:sldId id="266" r:id="rId11"/>
    <p:sldId id="267" r:id="rId12"/>
    <p:sldId id="270" r:id="rId13"/>
    <p:sldId id="264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 custScaleX="10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 custScaleX="99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D9A1C69E-FFA4-4F33-AC0B-5B24095B3EE7}" type="presOf" srcId="{EC2DD89B-06BA-4D9B-9779-AA660B0B87F9}" destId="{BA015A81-8461-4CEB-B828-D34C307CF21A}" srcOrd="0" destOrd="0" presId="urn:microsoft.com/office/officeart/2005/8/layout/hList6"/>
    <dgm:cxn modelId="{6D52939D-CD2D-4414-982E-613EB9A0AE7E}" type="presOf" srcId="{0F4983E1-DA61-42D6-A11B-A7818F5AB973}" destId="{A98DF2C6-055C-418E-BC17-A50226574B5C}" srcOrd="0" destOrd="0" presId="urn:microsoft.com/office/officeart/2005/8/layout/hList6"/>
    <dgm:cxn modelId="{23C069CF-7E88-4D74-8F7E-57A6D6246C8B}" type="presOf" srcId="{EC4757C0-B389-4612-924B-F86F6B2B0653}" destId="{831DA491-8486-4037-BA90-86C8EEDFC126}" srcOrd="0" destOrd="0" presId="urn:microsoft.com/office/officeart/2005/8/layout/hList6"/>
    <dgm:cxn modelId="{8300916B-5594-48C8-A098-5047093E784E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BBB972EE-AE97-4A75-BAE0-5A25FF1DC856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B0F7C29F-C231-40C6-86AA-8B4E8FE6F672}" type="presOf" srcId="{4C14FDD3-9127-40EC-BF8C-C001E61E89E7}" destId="{681C03BE-1518-4209-A238-B9DC4BC30BD6}" srcOrd="0" destOrd="0" presId="urn:microsoft.com/office/officeart/2005/8/layout/hList6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450C3777-A52F-493F-AAD6-525BED2CE36F}" type="presParOf" srcId="{FCC60902-8FB0-4BEB-B729-16C5C7A4F1F5}" destId="{A98DF2C6-055C-418E-BC17-A50226574B5C}" srcOrd="0" destOrd="0" presId="urn:microsoft.com/office/officeart/2005/8/layout/hList6"/>
    <dgm:cxn modelId="{09FF9458-82DF-4CC7-B1FE-A528DD61CE83}" type="presParOf" srcId="{FCC60902-8FB0-4BEB-B729-16C5C7A4F1F5}" destId="{458C655F-FED9-407B-86A6-6BA192B63B5C}" srcOrd="1" destOrd="0" presId="urn:microsoft.com/office/officeart/2005/8/layout/hList6"/>
    <dgm:cxn modelId="{DBE8A7AF-65EF-4C6A-A7CF-D77FDD22B758}" type="presParOf" srcId="{FCC60902-8FB0-4BEB-B729-16C5C7A4F1F5}" destId="{831DA491-8486-4037-BA90-86C8EEDFC126}" srcOrd="2" destOrd="0" presId="urn:microsoft.com/office/officeart/2005/8/layout/hList6"/>
    <dgm:cxn modelId="{EC20C3AD-5A86-4A87-9438-86127B56AACE}" type="presParOf" srcId="{FCC60902-8FB0-4BEB-B729-16C5C7A4F1F5}" destId="{E1358F23-1AFA-4C81-BF23-ED4D110F4186}" srcOrd="3" destOrd="0" presId="urn:microsoft.com/office/officeart/2005/8/layout/hList6"/>
    <dgm:cxn modelId="{8AE5BDEE-E919-4A2F-A236-2511EF63519C}" type="presParOf" srcId="{FCC60902-8FB0-4BEB-B729-16C5C7A4F1F5}" destId="{49BBF30F-F0E0-44A7-B933-394E722F6118}" srcOrd="4" destOrd="0" presId="urn:microsoft.com/office/officeart/2005/8/layout/hList6"/>
    <dgm:cxn modelId="{85462B37-B7D7-429E-9FF8-E906739B54FB}" type="presParOf" srcId="{FCC60902-8FB0-4BEB-B729-16C5C7A4F1F5}" destId="{7BFD228F-595D-487D-A774-4BA687FEFDA7}" srcOrd="5" destOrd="0" presId="urn:microsoft.com/office/officeart/2005/8/layout/hList6"/>
    <dgm:cxn modelId="{06326677-5CAD-4918-8DB8-666BC3E31307}" type="presParOf" srcId="{FCC60902-8FB0-4BEB-B729-16C5C7A4F1F5}" destId="{BA015A81-8461-4CEB-B828-D34C307CF21A}" srcOrd="6" destOrd="0" presId="urn:microsoft.com/office/officeart/2005/8/layout/hList6"/>
    <dgm:cxn modelId="{F7425C3D-DE97-4D32-8FC5-FD0E4FC798D7}" type="presParOf" srcId="{FCC60902-8FB0-4BEB-B729-16C5C7A4F1F5}" destId="{E8936EFA-5170-4B4C-AFF8-D3B2D6762F9A}" srcOrd="7" destOrd="0" presId="urn:microsoft.com/office/officeart/2005/8/layout/hList6"/>
    <dgm:cxn modelId="{4C15C5BA-8816-423F-96D7-1F91016A0D91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9170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464" y="787419"/>
        <a:ext cx="2090123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1427811" y="825534"/>
          <a:ext cx="3937099" cy="228603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253345" y="787420"/>
        <a:ext cx="2286030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3970530" y="725605"/>
          <a:ext cx="3937099" cy="248588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696136" y="787419"/>
        <a:ext cx="2485888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6413968" y="924814"/>
          <a:ext cx="3937099" cy="208746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338783" y="787419"/>
        <a:ext cx="2087469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86595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9583012" y="787419"/>
        <a:ext cx="2090123" cy="2362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4194-51E8-4AF2-94B0-B7F4DF80772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4B7F-BA35-49DA-A820-1A27F4D30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3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9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BBE4-7E93-42D2-ABE3-A0627C624F4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3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5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0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CB7D-49C7-4E64-B0F2-055603A7820B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A630-E8F0-4FA6-84DB-19FE905E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49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обновленные федеральные государственные образовательные стандарты общего образования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2023-2024 учебном году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(просто и доступно для родителей)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86" y="151464"/>
            <a:ext cx="1728107" cy="14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/>
          </p:cNvPr>
          <p:cNvSpPr/>
          <p:nvPr/>
        </p:nvSpPr>
        <p:spPr>
          <a:xfrm>
            <a:off x="392113" y="201613"/>
            <a:ext cx="11676062" cy="604837"/>
          </a:xfrm>
          <a:prstGeom prst="rect">
            <a:avLst/>
          </a:prstGeom>
        </p:spPr>
        <p:txBody>
          <a:bodyPr lIns="82053" tIns="41028" rIns="82053" bIns="41028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3400" spc="40" dirty="0">
                <a:solidFill>
                  <a:srgbClr val="30356D"/>
                </a:solidFill>
                <a:latin typeface="Arial" pitchFamily="34" charset="0"/>
                <a:ea typeface="+mj-ea"/>
              </a:rPr>
              <a:t>МОДЕЛЬ ВВЕДЕНИЯ ОБНОВЛЕННЫХ ФГОС и ФООП</a:t>
            </a:r>
          </a:p>
        </p:txBody>
      </p:sp>
      <p:sp>
        <p:nvSpPr>
          <p:cNvPr id="5123" name="Прямоугольник 17"/>
          <p:cNvSpPr>
            <a:spLocks noChangeArrowheads="1"/>
          </p:cNvSpPr>
          <p:nvPr/>
        </p:nvSpPr>
        <p:spPr bwMode="auto">
          <a:xfrm>
            <a:off x="442913" y="863600"/>
            <a:ext cx="111950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ФГОС НАЧАЛЬНОГО ОБЩЕГО, ОСНОВНОГО ОБЩЕГО  и СРЕДНЕГО ОБЩЕГО ОБРАЗОВАНИЯ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4038" y="1235075"/>
          <a:ext cx="11183937" cy="2482851"/>
        </p:xfrm>
        <a:graphic>
          <a:graphicData uri="http://schemas.openxmlformats.org/drawingml/2006/table">
            <a:tbl>
              <a:tblPr/>
              <a:tblGrid>
                <a:gridCol w="1751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2022/23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2024/25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0855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Введение ФГОС по мере готовности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Обучение в соответствии с ФГОС СОО до принятия приказа № 732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193" name="Группа 9"/>
          <p:cNvGrpSpPr>
            <a:grpSpLocks/>
          </p:cNvGrpSpPr>
          <p:nvPr/>
        </p:nvGrpSpPr>
        <p:grpSpPr bwMode="auto">
          <a:xfrm>
            <a:off x="7269163" y="2808288"/>
            <a:ext cx="496887" cy="484187"/>
            <a:chOff x="5675396" y="6236814"/>
            <a:chExt cx="465993" cy="2893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675396" y="6399960"/>
              <a:ext cx="465993" cy="1261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75396" y="6236814"/>
              <a:ext cx="465993" cy="120462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269163" y="3443288"/>
            <a:ext cx="496887" cy="211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5195" name="Прямоугольник 37"/>
          <p:cNvSpPr>
            <a:spLocks noChangeArrowheads="1"/>
          </p:cNvSpPr>
          <p:nvPr/>
        </p:nvSpPr>
        <p:spPr bwMode="auto">
          <a:xfrm>
            <a:off x="542925" y="3938588"/>
            <a:ext cx="11195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ФОП НАЧАЛЬНОГО ОБЩЕГО, ОСНОВНОГО ОБЩЕГО  и СРЕДНЕГО ОБЩЕГО ОБРАЗОВАНИЯ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84200" y="4289425"/>
          <a:ext cx="11185525" cy="1220789"/>
        </p:xfrm>
        <a:graphic>
          <a:graphicData uri="http://schemas.openxmlformats.org/drawingml/2006/table">
            <a:tbl>
              <a:tblPr/>
              <a:tblGrid>
                <a:gridCol w="1804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85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882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ФООП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854450" y="5157788"/>
            <a:ext cx="496888" cy="203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43" name="object 29"/>
          <p:cNvSpPr txBox="1"/>
          <p:nvPr/>
        </p:nvSpPr>
        <p:spPr>
          <a:xfrm>
            <a:off x="622300" y="5984875"/>
            <a:ext cx="10212388" cy="4873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500" b="1" spc="-25" dirty="0">
                <a:solidFill>
                  <a:srgbClr val="FF0000"/>
                </a:solidFill>
                <a:latin typeface="Arial"/>
                <a:cs typeface="Arial"/>
              </a:rPr>
              <a:t>ВАЖНО!</a:t>
            </a:r>
            <a:r>
              <a:rPr sz="15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b="1" spc="-40" dirty="0">
                <a:latin typeface="Arial"/>
                <a:cs typeface="Arial"/>
              </a:rPr>
              <a:t>11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КЛАСС: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УЧЕБНЫЙ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ПЛАН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НЕ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МЕНЯЕТСЯ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2023-2024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УЧЕБНОМ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ГОДУ</a:t>
            </a:r>
            <a:endParaRPr lang="ru-RU" sz="1500" b="1" spc="-10" dirty="0">
              <a:latin typeface="Arial"/>
              <a:cs typeface="Arial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1500" b="1" spc="-1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(содержание учебных предметов и планируемые результаты приводятся в соответствие ФОП СОО)</a:t>
            </a:r>
            <a:endParaRPr sz="15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1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D58DDF-F415-404E-B243-06AB5A278A73}"/>
              </a:ext>
            </a:extLst>
          </p:cNvPr>
          <p:cNvSpPr txBox="1"/>
          <p:nvPr/>
        </p:nvSpPr>
        <p:spPr>
          <a:xfrm>
            <a:off x="146669" y="80720"/>
            <a:ext cx="112789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 обучающиеся переходят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обновлённые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972" y="2275275"/>
            <a:ext cx="49312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</a:p>
          <a:p>
            <a:endParaRPr lang="ru-RU" altLang="ru-RU" sz="2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1-х и 5-х классов обязательно</a:t>
            </a:r>
          </a:p>
          <a:p>
            <a:endParaRPr lang="ru-RU" altLang="ru-RU" sz="2800" b="1" dirty="0" smtClean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altLang="ru-RU" sz="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2-4-х,  6-8-х классов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 мере готовности школы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 заявления родителей</a:t>
            </a:r>
          </a:p>
          <a:p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1171" y="2269620"/>
            <a:ext cx="47744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1-2х, 5-6х, 10-х </a:t>
            </a: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классов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обязательно</a:t>
            </a:r>
          </a:p>
          <a:p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3-4-х, 7-8-х классов по мере готовности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школы и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заявления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родителей</a:t>
            </a: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402" y="1375225"/>
            <a:ext cx="1137708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 программы по обновлённым ФГОС перешли обучающиеся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998029" y="2182017"/>
            <a:ext cx="21771" cy="390967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6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365126"/>
            <a:ext cx="11157857" cy="745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особенности обновленных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3" y="1292226"/>
            <a:ext cx="11963399" cy="5119460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родного языка, родной литературы и второго иностранного языка только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заявлению родителей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представителей) учащихся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условий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общеобразовательной организации: кадры, учебники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самостоятельного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духовно-нравственной культуры народов России»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(5-6 классы)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 7-го класса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«Вероятность и статистика»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модуля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начальной военной подготовки»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учебный предмет «Основы безопасности жизнедеятельности»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(10-11 классы)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251" y="116632"/>
            <a:ext cx="906970" cy="78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775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267154"/>
            <a:ext cx="10515600" cy="745218"/>
          </a:xfrm>
        </p:spPr>
        <p:txBody>
          <a:bodyPr>
            <a:norm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СОО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183367"/>
            <a:ext cx="1108165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предусматривает изучение 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на базовом и углублённом уровне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,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кроме русского языка, родного языка, родной литературы, второго иностранного языка, физкультуры и ОБЖ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b="1" i="0" dirty="0" smtClean="0">
              <a:solidFill>
                <a:srgbClr val="002060"/>
              </a:solidFill>
              <a:effectLst/>
              <a:latin typeface="Ope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должен содержать все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13 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(русский язык, литература, иностранный язык, математика, информатика, история, обществознание, география, физика, химия, биология, физическая культура, ОБЖ)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 предусматривать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изучение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двух из них на углублённом уровне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 соответствующей профилю обучения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предметной области и (или) смежной с ней</a:t>
            </a:r>
            <a:endParaRPr lang="ru-RU" b="1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6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10" y="116632"/>
            <a:ext cx="944611" cy="81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06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14" y="278040"/>
            <a:ext cx="10515600" cy="99558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 обучения 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сочетания предметов в них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182372"/>
              </p:ext>
            </p:extLst>
          </p:nvPr>
        </p:nvGraphicFramePr>
        <p:xfrm>
          <a:off x="391885" y="1401082"/>
          <a:ext cx="11604172" cy="52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43">
                  <a:extLst>
                    <a:ext uri="{9D8B030D-6E8A-4147-A177-3AD203B41FA5}">
                      <a16:colId xmlns:a16="http://schemas.microsoft.com/office/drawing/2014/main" xmlns="" val="150389132"/>
                    </a:ext>
                  </a:extLst>
                </a:gridCol>
                <a:gridCol w="7679729">
                  <a:extLst>
                    <a:ext uri="{9D8B030D-6E8A-4147-A177-3AD203B41FA5}">
                      <a16:colId xmlns:a16="http://schemas.microsoft.com/office/drawing/2014/main" xmlns="" val="2797389397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 углублённого изучения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60663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физика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информатика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660432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+ биология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+ 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5881204"/>
                  </a:ext>
                </a:extLst>
              </a:tr>
              <a:tr h="14143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Гуманитарный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обществознание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обществознание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277225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Социально-экономический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обществознание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+ 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327316"/>
                  </a:ext>
                </a:extLst>
              </a:tr>
              <a:tr h="1087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два учебных предмета определяет ОО по заявлению обучающегося (иное сочетание предметов, чем предложено в п. 27.8 ФОП СОО)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2853"/>
                  </a:ext>
                </a:extLst>
              </a:tr>
            </a:tbl>
          </a:graphicData>
        </a:graphic>
      </p:graphicFrame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51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57" y="288925"/>
            <a:ext cx="10515600" cy="85407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внеурочной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7287" y="1245551"/>
            <a:ext cx="6313713" cy="525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часть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в неделю – «Разговоры о важном»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информационно-просветительские занятия патриотической, нравственной и экологической направленности (понедельник, первый урок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занятия по формированию функциональной грамотности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направленные на реализацию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минимума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" y="147415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внеурочной деятельности: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 — нравственное</a:t>
            </a:r>
          </a:p>
          <a:p>
            <a:pPr>
              <a:buFont typeface="+mj-lt"/>
              <a:buAutoNum type="arabicPeriod"/>
            </a:pP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Общеинтеллектуальное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Общекультурное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</a:t>
            </a:r>
            <a:endParaRPr lang="ru-RU" sz="28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74" y="116632"/>
            <a:ext cx="1007347" cy="87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7085" y="4837645"/>
            <a:ext cx="5290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оличество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 на внеурочную деятельность: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1320 часов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1750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700 часов </a:t>
            </a:r>
          </a:p>
        </p:txBody>
      </p:sp>
    </p:spTree>
    <p:extLst>
      <p:ext uri="{BB962C8B-B14F-4D97-AF65-F5344CB8AC3E}">
        <p14:creationId xmlns:p14="http://schemas.microsoft.com/office/powerpoint/2010/main" val="391742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01700" y="6099175"/>
            <a:ext cx="5249863" cy="62706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h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tt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p</a:t>
            </a:r>
            <a:r>
              <a:rPr sz="4000" spc="10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://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ed</a:t>
            </a:r>
            <a:r>
              <a:rPr sz="4000" spc="9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95" dirty="0">
                <a:solidFill>
                  <a:srgbClr val="49459E"/>
                </a:solidFill>
                <a:latin typeface="Arial MT"/>
                <a:cs typeface="Arial MT"/>
              </a:rPr>
              <a:t>.</a:t>
            </a:r>
            <a:r>
              <a:rPr sz="4000" spc="85" dirty="0">
                <a:solidFill>
                  <a:srgbClr val="49459E"/>
                </a:solidFill>
                <a:latin typeface="Arial MT"/>
                <a:cs typeface="Arial MT"/>
              </a:rPr>
              <a:t>r</a:t>
            </a:r>
            <a:r>
              <a:rPr sz="4000" spc="125" dirty="0">
                <a:solidFill>
                  <a:srgbClr val="49459E"/>
                </a:solidFill>
                <a:latin typeface="Arial MT"/>
                <a:cs typeface="Arial MT"/>
              </a:rPr>
              <a:t>u</a:t>
            </a:r>
            <a:r>
              <a:rPr sz="4000" dirty="0">
                <a:solidFill>
                  <a:srgbClr val="49459E"/>
                </a:solidFill>
                <a:latin typeface="Arial MT"/>
                <a:cs typeface="Arial MT"/>
              </a:rPr>
              <a:t>/</a:t>
            </a:r>
            <a:endParaRPr sz="4000" dirty="0">
              <a:latin typeface="Arial MT"/>
              <a:cs typeface="Arial MT"/>
            </a:endParaRPr>
          </a:p>
        </p:txBody>
      </p:sp>
      <p:pic>
        <p:nvPicPr>
          <p:cNvPr id="14339" name="objec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021500"/>
            <a:ext cx="3973513" cy="404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object 9"/>
          <p:cNvSpPr>
            <a:spLocks noGrp="1"/>
          </p:cNvSpPr>
          <p:nvPr>
            <p:ph type="title"/>
          </p:nvPr>
        </p:nvSpPr>
        <p:spPr>
          <a:xfrm>
            <a:off x="690562" y="1219814"/>
            <a:ext cx="10950575" cy="566309"/>
          </a:xfrm>
        </p:spPr>
        <p:txBody>
          <a:bodyPr lIns="0" tIns="62865" rIns="0" bIns="0">
            <a:spAutoFit/>
          </a:bodyPr>
          <a:lstStyle/>
          <a:p>
            <a:pPr marL="12700" eaLnBrk="1" hangingPunct="1">
              <a:lnSpc>
                <a:spcPts val="4500"/>
              </a:lnSpc>
              <a:spcBef>
                <a:spcPts val="5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ПОРТАЛ «ЕДИНОЕ СОДЕРЖАНИЕ ОБЩЕГО  ОБРАЗОВАНИЯ»</a:t>
            </a:r>
          </a:p>
        </p:txBody>
      </p:sp>
      <p:grpSp>
        <p:nvGrpSpPr>
          <p:cNvPr id="14342" name="object 10"/>
          <p:cNvGrpSpPr>
            <a:grpSpLocks/>
          </p:cNvGrpSpPr>
          <p:nvPr/>
        </p:nvGrpSpPr>
        <p:grpSpPr bwMode="auto">
          <a:xfrm>
            <a:off x="5905500" y="2021500"/>
            <a:ext cx="5710237" cy="3913652"/>
            <a:chOff x="6186423" y="1341374"/>
            <a:chExt cx="7010399" cy="5557570"/>
          </a:xfrm>
        </p:grpSpPr>
        <p:pic>
          <p:nvPicPr>
            <p:cNvPr id="14343" name="object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1341374"/>
              <a:ext cx="6934199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ject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4313224"/>
              <a:ext cx="7010399" cy="2585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bject 9"/>
          <p:cNvSpPr txBox="1">
            <a:spLocks/>
          </p:cNvSpPr>
          <p:nvPr/>
        </p:nvSpPr>
        <p:spPr>
          <a:xfrm>
            <a:off x="430212" y="382589"/>
            <a:ext cx="10723563" cy="640560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4500"/>
              </a:lnSpc>
              <a:spcBef>
                <a:spcPts val="500"/>
              </a:spcBef>
            </a:pPr>
            <a:r>
              <a:rPr lang="ru-RU" altLang="ru-RU" sz="3600" b="1" dirty="0" smtClean="0">
                <a:solidFill>
                  <a:srgbClr val="30356D"/>
                </a:solidFill>
                <a:latin typeface="Arial" pitchFamily="34" charset="0"/>
                <a:cs typeface="Arial" pitchFamily="34" charset="0"/>
              </a:rPr>
              <a:t>Где можно узнать об обновленных ФГОС? </a:t>
            </a:r>
          </a:p>
        </p:txBody>
      </p:sp>
      <p:pic>
        <p:nvPicPr>
          <p:cNvPr id="1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775" y="116632"/>
            <a:ext cx="933446" cy="8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32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7" y="219529"/>
            <a:ext cx="10515600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97" y="1368424"/>
            <a:ext cx="11452860" cy="47384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ОБРАЗОВАТЕЛЬНЫЕ СТАНДАРТЫ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унифицируют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на всей территории РФ,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единые требования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содержанию и структуре учебных программ,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реализации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беспечивают преемственность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образовательных программ начального общего, основного общего, среднего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профессионального и высшего профессионального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71" y="167793"/>
            <a:ext cx="856636" cy="8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14" y="230171"/>
            <a:ext cx="10963275" cy="923715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Каждый стандарт включает в себя требования: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153886"/>
            <a:ext cx="10734675" cy="53557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u="none" strike="noStrike" dirty="0" smtClean="0">
              <a:solidFill>
                <a:srgbClr val="FF0000"/>
              </a:solidFill>
              <a:effectLst/>
              <a:latin typeface="Circe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СТРУКТУРЕ</a:t>
            </a:r>
            <a:r>
              <a:rPr lang="ru-RU" sz="3100" b="1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Какие предметы изучать? Каким должен быть учебный план? Как развивать умение учиться? Как оценивать результаты? Какие приоритеты в воспитании?</a:t>
            </a:r>
          </a:p>
          <a:p>
            <a:pPr marL="0" indent="0" algn="ctr">
              <a:buNone/>
            </a:pPr>
            <a:endParaRPr lang="ru-RU" b="1" i="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УСЛОВИЯМ РЕАЛИЗАЦИИ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Сколько нужно учителей и других специалистов? Какие потребуются учебники и оборудование? Где будут проходить занятия?</a:t>
            </a:r>
          </a:p>
          <a:p>
            <a:pPr marL="0" indent="0" algn="ctr">
              <a:buNone/>
            </a:pPr>
            <a:endParaRPr lang="ru-RU" sz="31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РЕЗУЛЬТАТАМ ОСВОЕНИЯ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ребёнок общается? Самостоятельно ли выполняет задания? Есть ли у него собственная позиция? Какими знаниями и умениями должен обладать ребёнок после освоения каждого школьного предмета?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789" y="156002"/>
            <a:ext cx="798827" cy="7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1" y="212726"/>
            <a:ext cx="9154886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«Поколения ФГОС»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" y="818262"/>
            <a:ext cx="11800115" cy="586556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Первое поколение ФГОС   2004-2009 годы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«Чему учить?»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назывался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«Государственные образовательные стандарты». </a:t>
            </a:r>
            <a:endParaRPr lang="ru-RU" alt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пределен обязательный минимум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общего образования и основных требований к обеспечению образовательного процесса.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Второе поколение ФГОС 2009-2020 годы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«Для чего учить?» и «Как это поможет в жизни?»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ориентированы на результат и развитие универсальных учебных действия (умений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Были введены проектная и внеурочная деятельность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увеличилась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воспитательного компонента.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Третье поколение ФГОС  с 2021 года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учащийся конкретно будет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знать, чем овладеет и что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освоит?»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Сформулированы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конкретные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практикоориентированные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требования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предметам всей школьной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 время, необходимое для их реализации; определены основные направления воспитания.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82743" y="2833859"/>
            <a:ext cx="14042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212726"/>
            <a:ext cx="800112" cy="7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6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346" y="116631"/>
            <a:ext cx="971375" cy="76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73017"/>
              </p:ext>
            </p:extLst>
          </p:nvPr>
        </p:nvGraphicFramePr>
        <p:xfrm>
          <a:off x="431370" y="2355684"/>
          <a:ext cx="116795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F8240F-C369-2059-BEE4-AD9B7AEEE277}"/>
              </a:ext>
            </a:extLst>
          </p:cNvPr>
          <p:cNvSpPr txBox="1"/>
          <p:nvPr/>
        </p:nvSpPr>
        <p:spPr>
          <a:xfrm>
            <a:off x="431370" y="1080104"/>
            <a:ext cx="10923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Обновлённые ФГОС соответствуют 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современным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требованиям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6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7488155" y="1856744"/>
            <a:ext cx="4128459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656" y="116632"/>
            <a:ext cx="9470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239417" y="1488331"/>
            <a:ext cx="11664527" cy="5107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ПРЕДПОЛАГАЮТ СОЗДАНИЕ УСЛОВИЙ ДЛЯ ФОРМИРОВАНИЯ</a:t>
            </a:r>
          </a:p>
          <a:p>
            <a:endParaRPr lang="ru-RU" altLang="ru-RU" sz="8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 АКАДЕМИЧЕСКИХ ЗНАНИЙ И УМЕНИЙ ПО ВСЕМ ПРЕДМЕТАМ</a:t>
            </a:r>
          </a:p>
          <a:p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(как  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 человека 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приобретаемые в течение жизни знания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широкого диапазона жизненных задач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сферах человеческой деятельности, общения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НАПРАВЛЕНИЙ ФУНКЦИОНАЛЬНОЙ ГРАМОТНОСТИ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математическая грамотность, читательская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 грамотность, финансовая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компетенции и креативное мышление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altLang="ru-RU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36923" y="371707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6158" y="72075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911" y="870970"/>
            <a:ext cx="11395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7487" y="2368044"/>
            <a:ext cx="3172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27486" y="2520444"/>
            <a:ext cx="800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878691"/>
            <a:ext cx="807395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ФГОС определяет </a:t>
            </a: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учебно-методическая документаци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базовые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и содержание образования определенного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уровня,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образовательной программы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 учебный план,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учебный график,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учебных предметов, курсов, дисциплин (модулей), иных компонентов,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план воспитательной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81" y="166754"/>
            <a:ext cx="916214" cy="86984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7911" y="137571"/>
            <a:ext cx="9614859" cy="7087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8238" y="2982109"/>
            <a:ext cx="3735423" cy="1671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основная общеобразовательная программа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850221" y="878691"/>
            <a:ext cx="131421" cy="572675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2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108" t="11436" r="-1108" b="15755"/>
          <a:stretch/>
        </p:blipFill>
        <p:spPr>
          <a:xfrm>
            <a:off x="152400" y="914400"/>
            <a:ext cx="12039600" cy="488632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5275" y="201839"/>
            <a:ext cx="10515600" cy="712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599" y="123197"/>
            <a:ext cx="810145" cy="7691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725" y="5800725"/>
            <a:ext cx="10353675" cy="7017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 </a:t>
            </a:r>
          </a:p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федеральный календарный план воспитательной работы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0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8350535" y="4754325"/>
            <a:ext cx="3498293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933" y="100254"/>
            <a:ext cx="892793" cy="7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705" y="1231983"/>
            <a:ext cx="11319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четыре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2954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3345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705" y="2258468"/>
            <a:ext cx="110369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пять учебных лет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5058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5848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5744" y="0"/>
            <a:ext cx="11330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чебная нагрузка обучающихся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обновленными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8144" y="4268620"/>
            <a:ext cx="1163450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СанПиН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1.2.3685-21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дневной суммарной образовательной нагрузки для обучающихся: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 класса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4 урока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II-IV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 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V-VI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не более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VII-XI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7 уроков не более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706" y="3232955"/>
            <a:ext cx="11103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</a:t>
            </a:r>
            <a:r>
              <a:rPr lang="ru-RU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СОО-2022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два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2170 -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2516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38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760</Words>
  <Application>Microsoft Office PowerPoint</Application>
  <PresentationFormat>Произвольный</PresentationFormat>
  <Paragraphs>234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Переход  на обновленные федеральные государственные образовательные стандарты общего образования  в 2023-2024 учебном году   (просто и доступно для родителей) </vt:lpstr>
      <vt:lpstr>Зачем нужен ФГОС?</vt:lpstr>
      <vt:lpstr>Каждый стандарт включает в себя требования:</vt:lpstr>
      <vt:lpstr>«Поколения ФГОС» </vt:lpstr>
      <vt:lpstr>Чем обновлённые ФГОС лучше?</vt:lpstr>
      <vt:lpstr>Чем обновлённые ФГОС лучше?</vt:lpstr>
      <vt:lpstr>Чем обновлённые ФГОС лучше?</vt:lpstr>
      <vt:lpstr>Презентация PowerPoint</vt:lpstr>
      <vt:lpstr>Презентация PowerPoint</vt:lpstr>
      <vt:lpstr>Презентация PowerPoint</vt:lpstr>
      <vt:lpstr>Презентация PowerPoint</vt:lpstr>
      <vt:lpstr>Некоторые особенности обновленных ФГОС </vt:lpstr>
      <vt:lpstr>Федеральный учебный план СОО </vt:lpstr>
      <vt:lpstr>Профили обучения  и сочетания предметов в них</vt:lpstr>
      <vt:lpstr>Планирование внеурочной деятельности</vt:lpstr>
      <vt:lpstr>ПОРТАЛ «ЕДИНОЕ СОДЕРЖАНИЕ ОБЩЕГО  ОБРАЗОВАНИЯ»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 на обновленный федеральный государственный образовательный стандарт общего образования  в 2023-2024 учебном году</dc:title>
  <dc:creator>Пользователь</dc:creator>
  <cp:lastModifiedBy>Windows User</cp:lastModifiedBy>
  <cp:revision>38</cp:revision>
  <dcterms:created xsi:type="dcterms:W3CDTF">2023-05-15T14:05:35Z</dcterms:created>
  <dcterms:modified xsi:type="dcterms:W3CDTF">2023-05-22T11:20:17Z</dcterms:modified>
</cp:coreProperties>
</file>